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63" r:id="rId3"/>
    <p:sldId id="264" r:id="rId4"/>
  </p:sldIdLst>
  <p:sldSz cx="49377600" cy="329184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" d="100"/>
          <a:sy n="13" d="100"/>
        </p:scale>
        <p:origin x="1239" y="1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9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103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777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970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967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698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313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563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774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048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12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700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7.png"/><Relationship Id="rId5" Type="http://schemas.openxmlformats.org/officeDocument/2006/relationships/image" Target="../media/image4.png"/><Relationship Id="rId10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9.png"/><Relationship Id="rId1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5.png"/><Relationship Id="rId5" Type="http://schemas.openxmlformats.org/officeDocument/2006/relationships/image" Target="../media/image6.png"/><Relationship Id="rId15" Type="http://schemas.openxmlformats.org/officeDocument/2006/relationships/image" Target="../media/image12.png"/><Relationship Id="rId10" Type="http://schemas.openxmlformats.org/officeDocument/2006/relationships/image" Target="../media/image14.png"/><Relationship Id="rId4" Type="http://schemas.openxmlformats.org/officeDocument/2006/relationships/image" Target="../media/image3.png"/><Relationship Id="rId9" Type="http://schemas.openxmlformats.org/officeDocument/2006/relationships/image" Target="../media/image13.pn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E5B9F4-C828-452F-C751-5F9AF64C2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78"/>
            <a:ext cx="49377600" cy="23320921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4E84058A-D644-5914-179D-A788DC9083CC}"/>
              </a:ext>
            </a:extLst>
          </p:cNvPr>
          <p:cNvSpPr/>
          <p:nvPr/>
        </p:nvSpPr>
        <p:spPr>
          <a:xfrm>
            <a:off x="39645725" y="29617595"/>
            <a:ext cx="8517075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000" b="1" dirty="0">
                <a:solidFill>
                  <a:srgbClr val="0000FF"/>
                </a:solidFill>
                <a:latin typeface="Oxygen" panose="02000503000000000000" pitchFamily="2" charset="0"/>
              </a:rPr>
              <a:t>www.anodiam.com</a:t>
            </a:r>
          </a:p>
          <a:p>
            <a:pPr algn="ctr"/>
            <a:r>
              <a:rPr lang="en-US" sz="6000" b="1" dirty="0">
                <a:solidFill>
                  <a:srgbClr val="0000FF"/>
                </a:solidFill>
                <a:latin typeface="Oxygen" panose="02000503000000000000" pitchFamily="2" charset="0"/>
              </a:rPr>
              <a:t>anirban@anodiam.com</a:t>
            </a:r>
            <a:endParaRPr lang="en-AU" sz="6000" dirty="0">
              <a:solidFill>
                <a:srgbClr val="0000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104C451-B23D-3708-A7DB-CDA181369D79}"/>
              </a:ext>
            </a:extLst>
          </p:cNvPr>
          <p:cNvSpPr/>
          <p:nvPr/>
        </p:nvSpPr>
        <p:spPr>
          <a:xfrm>
            <a:off x="0" y="32100323"/>
            <a:ext cx="49377600" cy="8180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61000">
                <a:srgbClr val="FF8C52"/>
              </a:gs>
              <a:gs pos="40260">
                <a:srgbClr val="FF8C52"/>
              </a:gs>
              <a:gs pos="72000">
                <a:srgbClr val="FF8C52"/>
              </a:gs>
              <a:gs pos="100000">
                <a:schemeClr val="accent1">
                  <a:lumMod val="45000"/>
                  <a:lumOff val="55000"/>
                </a:schemeClr>
              </a:gs>
              <a:gs pos="99000">
                <a:srgbClr val="FF8C5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157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A88CD58-A345-2D82-B535-B54DF3C15F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33324">
            <a:off x="32582324" y="15528211"/>
            <a:ext cx="1996478" cy="188740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99D2F46-F1EF-CC37-1C0E-946BA26EA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65600" y="1408722"/>
            <a:ext cx="19812000" cy="27784425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D8F4ED22-01EC-7429-671A-220A0C689694}"/>
              </a:ext>
            </a:extLst>
          </p:cNvPr>
          <p:cNvSpPr txBox="1"/>
          <p:nvPr/>
        </p:nvSpPr>
        <p:spPr>
          <a:xfrm>
            <a:off x="18498498" y="6706320"/>
            <a:ext cx="1232487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Coaching Classes </a:t>
            </a:r>
          </a:p>
          <a:p>
            <a:pPr algn="ctr"/>
            <a:r>
              <a:rPr lang="en-US" sz="115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9073 700094</a:t>
            </a:r>
            <a:endParaRPr lang="en-AU" sz="11500" b="1" cap="small" dirty="0">
              <a:ln w="6600">
                <a:solidFill>
                  <a:srgbClr val="C00000"/>
                </a:solidFill>
                <a:prstDash val="solid"/>
              </a:ln>
              <a:solidFill>
                <a:srgbClr val="C00000"/>
              </a:solidFill>
              <a:effectLst>
                <a:glow>
                  <a:srgbClr val="C00000">
                    <a:alpha val="40000"/>
                  </a:srgbClr>
                </a:glow>
                <a:outerShdw dist="38100" dir="5400000" sy="-20000" rotWithShape="0">
                  <a:prstClr val="black">
                    <a:alpha val="0"/>
                  </a:prstClr>
                </a:outerShdw>
              </a:effectLst>
              <a:latin typeface="Oxygen" panose="02000503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71474C8-D56F-A009-1E43-209F024854AC}"/>
              </a:ext>
            </a:extLst>
          </p:cNvPr>
          <p:cNvSpPr txBox="1"/>
          <p:nvPr/>
        </p:nvSpPr>
        <p:spPr>
          <a:xfrm>
            <a:off x="16209949" y="10103976"/>
            <a:ext cx="1690197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N-1/25 </a:t>
            </a:r>
            <a:r>
              <a:rPr lang="en-US" sz="88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Patuli</a:t>
            </a:r>
            <a:r>
              <a:rPr lang="en-US" sz="44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, Kol 94, Near Fire Brigade &amp; Krisi Vikas</a:t>
            </a:r>
          </a:p>
        </p:txBody>
      </p:sp>
      <p:pic>
        <p:nvPicPr>
          <p:cNvPr id="40" name="Picture 14" descr="Whatsapp Icon PNGs for Free Download">
            <a:extLst>
              <a:ext uri="{FF2B5EF4-FFF2-40B4-BE49-F238E27FC236}">
                <a16:creationId xmlns:a16="http://schemas.microsoft.com/office/drawing/2014/main" id="{4614A863-72B5-6D79-5611-3F749E580A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3513" y="8631878"/>
            <a:ext cx="1442778" cy="1442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18" descr="Page 2 | Phone Icon Png Images - Free Download on Freepik">
            <a:extLst>
              <a:ext uri="{FF2B5EF4-FFF2-40B4-BE49-F238E27FC236}">
                <a16:creationId xmlns:a16="http://schemas.microsoft.com/office/drawing/2014/main" id="{0AE7602C-AB89-8DF9-830B-C813846C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9691" y="8629780"/>
            <a:ext cx="1462546" cy="1462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B8D66B7-B7EF-A10E-ACF6-180961A6448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0587" y="434867"/>
            <a:ext cx="12282789" cy="596592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BDC0F11-4439-7806-65F4-4BE69CF9D6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62689" y="22604781"/>
            <a:ext cx="18143165" cy="43649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05E1B0-4C47-2150-52A2-4A94407F3709}"/>
              </a:ext>
            </a:extLst>
          </p:cNvPr>
          <p:cNvSpPr txBox="1"/>
          <p:nvPr/>
        </p:nvSpPr>
        <p:spPr>
          <a:xfrm>
            <a:off x="158878" y="27870623"/>
            <a:ext cx="3827204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0" b="1" cap="small" dirty="0">
                <a:latin typeface="Oxygen" panose="02000503000000000000" pitchFamily="2" charset="0"/>
              </a:rPr>
              <a:t>Finest Teachers, Study Materials, Mock Tests, Doubt Clearing, PTM, Counselling</a:t>
            </a:r>
          </a:p>
          <a:p>
            <a:pPr algn="ctr"/>
            <a:r>
              <a:rPr lang="en-US" sz="8000" b="1" cap="small" dirty="0">
                <a:latin typeface="Oxygen" panose="02000503000000000000" pitchFamily="2" charset="0"/>
              </a:rPr>
              <a:t>400+ Courses, 20 Smart Classrooms, AC, CCTV</a:t>
            </a:r>
          </a:p>
          <a:p>
            <a:pPr algn="ctr"/>
            <a:r>
              <a:rPr lang="en-US" sz="8000" b="1" cap="small" dirty="0">
                <a:latin typeface="Oxygen" panose="02000503000000000000" pitchFamily="2" charset="0"/>
              </a:rPr>
              <a:t>Professional Courses are Project-Based, Certification-Oriented &amp; Job-Focused</a:t>
            </a:r>
            <a:endParaRPr lang="en-US" sz="8000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43E14B3-49BF-2BFE-5BE3-B58E9F8EDE1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523695" y="24184638"/>
            <a:ext cx="19749085" cy="3066378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752608B9-B241-E330-6D91-BC757391C559}"/>
              </a:ext>
            </a:extLst>
          </p:cNvPr>
          <p:cNvSpPr txBox="1"/>
          <p:nvPr/>
        </p:nvSpPr>
        <p:spPr>
          <a:xfrm>
            <a:off x="0" y="13076645"/>
            <a:ext cx="16556541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8800" b="1" cap="small" dirty="0">
                <a:latin typeface="Oxygen" panose="02000503000000000000" pitchFamily="2" charset="0"/>
              </a:rPr>
              <a:t>Artificial Intelligence - III-XII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latin typeface="Oxygen" panose="02000503000000000000" pitchFamily="2" charset="0"/>
              </a:rPr>
              <a:t>IT &amp; AI Training &amp; Projects</a:t>
            </a:r>
          </a:p>
          <a:p>
            <a:pPr algn="ctr"/>
            <a:r>
              <a:rPr lang="en-US" sz="5400" b="1" cap="small" dirty="0">
                <a:latin typeface="Oxygen" panose="02000503000000000000" pitchFamily="2" charset="0"/>
              </a:rPr>
              <a:t>Data Science, Computer Vision, NLP, DSP, Python</a:t>
            </a:r>
          </a:p>
          <a:p>
            <a:pPr algn="ctr"/>
            <a:r>
              <a:rPr lang="en-US" sz="5400" b="1" cap="small" dirty="0">
                <a:latin typeface="Oxygen" panose="02000503000000000000" pitchFamily="2" charset="0"/>
              </a:rPr>
              <a:t>Data Analytics, C, C++, IoT, Robotics</a:t>
            </a:r>
          </a:p>
          <a:p>
            <a:pPr algn="ctr"/>
            <a:r>
              <a:rPr lang="en-US" sz="5400" b="1" cap="small" dirty="0">
                <a:latin typeface="Oxygen" panose="02000503000000000000" pitchFamily="2" charset="0"/>
              </a:rPr>
              <a:t>Java, .NET, JavaScript, ReactJS, Native, PHP</a:t>
            </a:r>
          </a:p>
          <a:p>
            <a:pPr algn="ctr"/>
            <a:r>
              <a:rPr lang="en-US" sz="5400" b="1" cap="small" dirty="0">
                <a:latin typeface="Oxygen" panose="02000503000000000000" pitchFamily="2" charset="0"/>
              </a:rPr>
              <a:t>DevOps, Docker, Kubernetes, Cloud</a:t>
            </a:r>
          </a:p>
          <a:p>
            <a:pPr algn="ctr"/>
            <a:r>
              <a:rPr lang="en-US" sz="5400" b="1" cap="small" dirty="0">
                <a:latin typeface="Oxygen" panose="02000503000000000000" pitchFamily="2" charset="0"/>
              </a:rPr>
              <a:t>Database, Firebase, Cyber Sec, Automation Test</a:t>
            </a:r>
          </a:p>
          <a:p>
            <a:pPr algn="ctr"/>
            <a:r>
              <a:rPr lang="en-US" sz="5400" b="1" cap="small" dirty="0">
                <a:latin typeface="Oxygen" panose="02000503000000000000" pitchFamily="2" charset="0"/>
              </a:rPr>
              <a:t>Pmp, Agile, Office, Adv Excel, Tally, Html, Css</a:t>
            </a:r>
            <a:endParaRPr lang="en-US" sz="7200" b="1" cap="small" dirty="0">
              <a:latin typeface="Oxygen" panose="02000503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8FDE4AC-06D7-40A5-3B56-9AC82D0DC8E9}"/>
              </a:ext>
            </a:extLst>
          </p:cNvPr>
          <p:cNvSpPr txBox="1"/>
          <p:nvPr/>
        </p:nvSpPr>
        <p:spPr>
          <a:xfrm>
            <a:off x="15257149" y="13094002"/>
            <a:ext cx="18139232" cy="9093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VIII-XII - All Subjects &amp; Boards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NEET, IIT-JEE (Mains &amp; Advanced)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MBA, BBA, Bcom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CA, CMA, CS, CFA, CLAT, LLB, LLM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Grooming, Ielts, Toefl, Foreign Lang</a:t>
            </a:r>
            <a:endParaRPr lang="en-US" sz="11500" b="1" cap="small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84D77565-AAA9-B258-0578-BEE5022D0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88941">
            <a:off x="32870693" y="15484921"/>
            <a:ext cx="1996478" cy="1887409"/>
          </a:xfrm>
          <a:prstGeom prst="rect">
            <a:avLst/>
          </a:prstGeom>
        </p:spPr>
      </p:pic>
      <p:sp>
        <p:nvSpPr>
          <p:cNvPr id="5" name="32-Point Star 20">
            <a:extLst>
              <a:ext uri="{FF2B5EF4-FFF2-40B4-BE49-F238E27FC236}">
                <a16:creationId xmlns:a16="http://schemas.microsoft.com/office/drawing/2014/main" id="{16F6CBBC-707B-3BD8-1041-A48140839603}"/>
              </a:ext>
            </a:extLst>
          </p:cNvPr>
          <p:cNvSpPr/>
          <p:nvPr/>
        </p:nvSpPr>
        <p:spPr>
          <a:xfrm rot="21243013">
            <a:off x="825648" y="792479"/>
            <a:ext cx="15101874" cy="10399028"/>
          </a:xfrm>
          <a:prstGeom prst="star32">
            <a:avLst/>
          </a:prstGeom>
          <a:solidFill>
            <a:srgbClr val="FF0000"/>
          </a:solidFill>
          <a:ln w="31750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Upto</a:t>
            </a:r>
            <a:r>
              <a:rPr lang="en-US" sz="48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  <a:r>
              <a:rPr lang="en-US" sz="240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50%</a:t>
            </a:r>
            <a:r>
              <a:rPr lang="en-US" sz="48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  <a:r>
              <a:rPr lang="en-US" sz="66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Off</a:t>
            </a:r>
            <a:r>
              <a:rPr lang="en-US" sz="88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</a:p>
          <a:p>
            <a:pPr algn="ctr"/>
            <a:r>
              <a:rPr lang="en-US" sz="66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T&amp;C Apply</a:t>
            </a:r>
            <a:endParaRPr lang="en-US" sz="4000" b="1" cap="small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35933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E5B9F4-C828-452F-C751-5F9AF64C2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78"/>
            <a:ext cx="49377600" cy="23320921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4E84058A-D644-5914-179D-A788DC9083CC}"/>
              </a:ext>
            </a:extLst>
          </p:cNvPr>
          <p:cNvSpPr/>
          <p:nvPr/>
        </p:nvSpPr>
        <p:spPr>
          <a:xfrm>
            <a:off x="39645725" y="29617595"/>
            <a:ext cx="8517075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000" b="1" dirty="0">
                <a:solidFill>
                  <a:srgbClr val="0000FF"/>
                </a:solidFill>
                <a:latin typeface="Oxygen" panose="02000503000000000000" pitchFamily="2" charset="0"/>
              </a:rPr>
              <a:t>www.anodiam.com</a:t>
            </a:r>
          </a:p>
          <a:p>
            <a:pPr algn="ctr"/>
            <a:r>
              <a:rPr lang="en-US" sz="6000" b="1" dirty="0">
                <a:solidFill>
                  <a:srgbClr val="0000FF"/>
                </a:solidFill>
                <a:latin typeface="Oxygen" panose="02000503000000000000" pitchFamily="2" charset="0"/>
              </a:rPr>
              <a:t>anirban@anodiam.com</a:t>
            </a:r>
            <a:endParaRPr lang="en-AU" sz="6000" dirty="0">
              <a:solidFill>
                <a:srgbClr val="0000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104C451-B23D-3708-A7DB-CDA181369D79}"/>
              </a:ext>
            </a:extLst>
          </p:cNvPr>
          <p:cNvSpPr/>
          <p:nvPr/>
        </p:nvSpPr>
        <p:spPr>
          <a:xfrm>
            <a:off x="0" y="32100323"/>
            <a:ext cx="49377600" cy="8180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61000">
                <a:srgbClr val="FF8C52"/>
              </a:gs>
              <a:gs pos="40260">
                <a:srgbClr val="FF8C52"/>
              </a:gs>
              <a:gs pos="72000">
                <a:srgbClr val="FF8C52"/>
              </a:gs>
              <a:gs pos="100000">
                <a:schemeClr val="accent1">
                  <a:lumMod val="45000"/>
                  <a:lumOff val="55000"/>
                </a:schemeClr>
              </a:gs>
              <a:gs pos="99000">
                <a:srgbClr val="FF8C5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157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A88CD58-A345-2D82-B535-B54DF3C15F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33324">
            <a:off x="32582324" y="15528211"/>
            <a:ext cx="1996478" cy="188740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99D2F46-F1EF-CC37-1C0E-946BA26EA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65600" y="1408722"/>
            <a:ext cx="19812000" cy="27784425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D8F4ED22-01EC-7429-671A-220A0C689694}"/>
              </a:ext>
            </a:extLst>
          </p:cNvPr>
          <p:cNvSpPr txBox="1"/>
          <p:nvPr/>
        </p:nvSpPr>
        <p:spPr>
          <a:xfrm>
            <a:off x="18498498" y="6706320"/>
            <a:ext cx="1232487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Coaching Classes </a:t>
            </a:r>
          </a:p>
          <a:p>
            <a:pPr algn="ctr"/>
            <a:r>
              <a:rPr lang="en-US" sz="115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9073 700094</a:t>
            </a:r>
            <a:endParaRPr lang="en-AU" sz="11500" b="1" cap="small" dirty="0">
              <a:ln w="6600">
                <a:solidFill>
                  <a:srgbClr val="C00000"/>
                </a:solidFill>
                <a:prstDash val="solid"/>
              </a:ln>
              <a:solidFill>
                <a:srgbClr val="C00000"/>
              </a:solidFill>
              <a:effectLst>
                <a:glow>
                  <a:srgbClr val="C00000">
                    <a:alpha val="40000"/>
                  </a:srgbClr>
                </a:glow>
                <a:outerShdw dist="38100" dir="5400000" sy="-20000" rotWithShape="0">
                  <a:prstClr val="black">
                    <a:alpha val="0"/>
                  </a:prstClr>
                </a:outerShdw>
              </a:effectLst>
              <a:latin typeface="Oxygen" panose="02000503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71474C8-D56F-A009-1E43-209F024854AC}"/>
              </a:ext>
            </a:extLst>
          </p:cNvPr>
          <p:cNvSpPr txBox="1"/>
          <p:nvPr/>
        </p:nvSpPr>
        <p:spPr>
          <a:xfrm>
            <a:off x="16209949" y="10103976"/>
            <a:ext cx="1690197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N-1/25 </a:t>
            </a:r>
            <a:r>
              <a:rPr lang="en-US" sz="88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Patuli</a:t>
            </a:r>
            <a:r>
              <a:rPr lang="en-US" sz="44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, Kol 94, Near Fire Brigade &amp; Krisi Vikas</a:t>
            </a:r>
          </a:p>
        </p:txBody>
      </p:sp>
      <p:pic>
        <p:nvPicPr>
          <p:cNvPr id="40" name="Picture 14" descr="Whatsapp Icon PNGs for Free Download">
            <a:extLst>
              <a:ext uri="{FF2B5EF4-FFF2-40B4-BE49-F238E27FC236}">
                <a16:creationId xmlns:a16="http://schemas.microsoft.com/office/drawing/2014/main" id="{4614A863-72B5-6D79-5611-3F749E580A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3513" y="8631878"/>
            <a:ext cx="1442778" cy="1442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18" descr="Page 2 | Phone Icon Png Images - Free Download on Freepik">
            <a:extLst>
              <a:ext uri="{FF2B5EF4-FFF2-40B4-BE49-F238E27FC236}">
                <a16:creationId xmlns:a16="http://schemas.microsoft.com/office/drawing/2014/main" id="{0AE7602C-AB89-8DF9-830B-C813846C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9691" y="8629780"/>
            <a:ext cx="1462546" cy="1462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B8D66B7-B7EF-A10E-ACF6-180961A6448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0587" y="434867"/>
            <a:ext cx="12282789" cy="59659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05E1B0-4C47-2150-52A2-4A94407F3709}"/>
              </a:ext>
            </a:extLst>
          </p:cNvPr>
          <p:cNvSpPr txBox="1"/>
          <p:nvPr/>
        </p:nvSpPr>
        <p:spPr>
          <a:xfrm>
            <a:off x="158878" y="27870623"/>
            <a:ext cx="3827204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0" b="1" cap="small" dirty="0">
                <a:latin typeface="Oxygen" panose="02000503000000000000" pitchFamily="2" charset="0"/>
              </a:rPr>
              <a:t>Finest Teachers, Study Materials, Mock Tests, Doubt Clearing, PTM, Counselling</a:t>
            </a:r>
          </a:p>
          <a:p>
            <a:pPr algn="ctr"/>
            <a:r>
              <a:rPr lang="en-US" sz="8000" b="1" cap="small" dirty="0">
                <a:latin typeface="Oxygen" panose="02000503000000000000" pitchFamily="2" charset="0"/>
              </a:rPr>
              <a:t>400+ Courses, 20 Smart Classrooms, AC, CCTV</a:t>
            </a:r>
          </a:p>
          <a:p>
            <a:pPr algn="ctr"/>
            <a:r>
              <a:rPr lang="en-US" sz="8000" b="1" cap="small" dirty="0">
                <a:latin typeface="Oxygen" panose="02000503000000000000" pitchFamily="2" charset="0"/>
              </a:rPr>
              <a:t>Professional Courses are Project-Based, Certification-Oriented &amp; Job-Focused</a:t>
            </a:r>
            <a:endParaRPr lang="en-US" sz="8000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43E14B3-49BF-2BFE-5BE3-B58E9F8EDE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523695" y="24184638"/>
            <a:ext cx="19749085" cy="306637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8FDE4AC-06D7-40A5-3B56-9AC82D0DC8E9}"/>
              </a:ext>
            </a:extLst>
          </p:cNvPr>
          <p:cNvSpPr txBox="1"/>
          <p:nvPr/>
        </p:nvSpPr>
        <p:spPr>
          <a:xfrm>
            <a:off x="8156426" y="11682140"/>
            <a:ext cx="24955499" cy="10940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Artificial Intelligence – Class III - XII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Professional AI &amp; IT Training &amp; Proj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VIII-XII - All Subjects &amp; Boards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NEET, IIT-JEE (Mains &amp; Advanced)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MBA, BBA, Bcom, CA, CMA, CS, CFA, CLAT, LLB, LLM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Grooming, Ielts, Toefl, Foreign Lang</a:t>
            </a:r>
            <a:endParaRPr lang="en-US" sz="11500" b="1" cap="small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84D77565-AAA9-B258-0578-BEE5022D0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88941">
            <a:off x="32870693" y="15484921"/>
            <a:ext cx="1996478" cy="1887409"/>
          </a:xfrm>
          <a:prstGeom prst="rect">
            <a:avLst/>
          </a:prstGeom>
        </p:spPr>
      </p:pic>
      <p:sp>
        <p:nvSpPr>
          <p:cNvPr id="5" name="32-Point Star 20">
            <a:extLst>
              <a:ext uri="{FF2B5EF4-FFF2-40B4-BE49-F238E27FC236}">
                <a16:creationId xmlns:a16="http://schemas.microsoft.com/office/drawing/2014/main" id="{16F6CBBC-707B-3BD8-1041-A48140839603}"/>
              </a:ext>
            </a:extLst>
          </p:cNvPr>
          <p:cNvSpPr/>
          <p:nvPr/>
        </p:nvSpPr>
        <p:spPr>
          <a:xfrm rot="21243013">
            <a:off x="5657727" y="685258"/>
            <a:ext cx="12421384" cy="10399028"/>
          </a:xfrm>
          <a:prstGeom prst="star32">
            <a:avLst/>
          </a:prstGeom>
          <a:solidFill>
            <a:srgbClr val="FF0000"/>
          </a:solidFill>
          <a:ln w="31750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Upto</a:t>
            </a:r>
            <a:r>
              <a:rPr lang="en-US" sz="48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  <a:r>
              <a:rPr lang="en-US" sz="240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50%</a:t>
            </a:r>
            <a:r>
              <a:rPr lang="en-US" sz="48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  <a:r>
              <a:rPr lang="en-US" sz="66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Off</a:t>
            </a:r>
            <a:r>
              <a:rPr lang="en-US" sz="88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</a:p>
          <a:p>
            <a:pPr algn="ctr"/>
            <a:r>
              <a:rPr lang="en-US" sz="66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T&amp;C Apply</a:t>
            </a:r>
            <a:endParaRPr lang="en-US" sz="4000" b="1" cap="small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F648AB-14F2-EB98-7A89-49A39A1EDFD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30000" contras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751" y="7964049"/>
            <a:ext cx="11680012" cy="1811714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BDC0F11-4439-7806-65F4-4BE69CF9D6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62689" y="22604781"/>
            <a:ext cx="18143165" cy="436495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B0256DA-75DA-0A19-4C50-484D241C5E97}"/>
              </a:ext>
            </a:extLst>
          </p:cNvPr>
          <p:cNvSpPr/>
          <p:nvPr/>
        </p:nvSpPr>
        <p:spPr>
          <a:xfrm>
            <a:off x="696320" y="780871"/>
            <a:ext cx="4071468" cy="31584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E38920-CFB2-95B6-5E80-A46054D7F0C4}"/>
              </a:ext>
            </a:extLst>
          </p:cNvPr>
          <p:cNvSpPr/>
          <p:nvPr/>
        </p:nvSpPr>
        <p:spPr>
          <a:xfrm>
            <a:off x="673241" y="3177724"/>
            <a:ext cx="3778637" cy="6858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3857" b="1" dirty="0">
                <a:solidFill>
                  <a:srgbClr val="002060"/>
                </a:solidFill>
                <a:latin typeface="Oxygen" panose="02000503000000000000" pitchFamily="2" charset="0"/>
              </a:rPr>
              <a:t>App Download</a:t>
            </a:r>
          </a:p>
        </p:txBody>
      </p:sp>
      <p:pic>
        <p:nvPicPr>
          <p:cNvPr id="2" name="Picture 2" descr="Download Google Play Icon Royalty-Free Vector Graphic - Pixabay">
            <a:extLst>
              <a:ext uri="{FF2B5EF4-FFF2-40B4-BE49-F238E27FC236}">
                <a16:creationId xmlns:a16="http://schemas.microsoft.com/office/drawing/2014/main" id="{91DDA7FB-AAED-BFBB-67EE-9C06F7C59F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031" y="2236785"/>
            <a:ext cx="839103" cy="940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E9BF914C-767B-4A9B-B892-9FE9D722EE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594" y="1286989"/>
            <a:ext cx="839103" cy="793261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D7D981AE-9BFA-FFAC-76C9-3617EFBC8B0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3465" y="926684"/>
            <a:ext cx="2238413" cy="223841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E7DD032-368B-2912-13F4-2A2588856EC8}"/>
              </a:ext>
            </a:extLst>
          </p:cNvPr>
          <p:cNvSpPr/>
          <p:nvPr/>
        </p:nvSpPr>
        <p:spPr>
          <a:xfrm>
            <a:off x="634062" y="4283427"/>
            <a:ext cx="4071468" cy="31584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AE414E8-03DC-F42E-8E46-D9BF256B845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866" y="4481489"/>
            <a:ext cx="2238412" cy="2238412"/>
          </a:xfrm>
          <a:prstGeom prst="rect">
            <a:avLst/>
          </a:pr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F014AEB-8434-DEF4-8A98-78FDC58D2678}"/>
              </a:ext>
            </a:extLst>
          </p:cNvPr>
          <p:cNvSpPr/>
          <p:nvPr/>
        </p:nvSpPr>
        <p:spPr>
          <a:xfrm>
            <a:off x="892983" y="4711273"/>
            <a:ext cx="1090649" cy="1071159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679237 w 1371600"/>
              <a:gd name="connsiteY3" fmla="*/ 1370939 h 1371600"/>
              <a:gd name="connsiteX4" fmla="*/ 679237 w 1371600"/>
              <a:gd name="connsiteY4" fmla="*/ 1128292 h 1371600"/>
              <a:gd name="connsiteX5" fmla="*/ 677557 w 1371600"/>
              <a:gd name="connsiteY5" fmla="*/ 1128292 h 1371600"/>
              <a:gd name="connsiteX6" fmla="*/ 677557 w 1371600"/>
              <a:gd name="connsiteY6" fmla="*/ 813932 h 1371600"/>
              <a:gd name="connsiteX7" fmla="*/ 809197 w 1371600"/>
              <a:gd name="connsiteY7" fmla="*/ 813932 h 1371600"/>
              <a:gd name="connsiteX8" fmla="*/ 877992 w 1371600"/>
              <a:gd name="connsiteY8" fmla="*/ 663962 h 1371600"/>
              <a:gd name="connsiteX9" fmla="*/ 677557 w 1371600"/>
              <a:gd name="connsiteY9" fmla="*/ 663962 h 1371600"/>
              <a:gd name="connsiteX10" fmla="*/ 677557 w 1371600"/>
              <a:gd name="connsiteY10" fmla="*/ 438024 h 1371600"/>
              <a:gd name="connsiteX11" fmla="*/ 677060 w 1371600"/>
              <a:gd name="connsiteY11" fmla="*/ 438024 h 1371600"/>
              <a:gd name="connsiteX12" fmla="*/ 680069 w 1371600"/>
              <a:gd name="connsiteY12" fmla="*/ 424477 h 1371600"/>
              <a:gd name="connsiteX13" fmla="*/ 803425 w 1371600"/>
              <a:gd name="connsiteY13" fmla="*/ 350145 h 1371600"/>
              <a:gd name="connsiteX14" fmla="*/ 803425 w 1371600"/>
              <a:gd name="connsiteY14" fmla="*/ 349601 h 1371600"/>
              <a:gd name="connsiteX15" fmla="*/ 958412 w 1371600"/>
              <a:gd name="connsiteY15" fmla="*/ 349601 h 1371600"/>
              <a:gd name="connsiteX16" fmla="*/ 958412 w 1371600"/>
              <a:gd name="connsiteY16" fmla="*/ 167585 h 1371600"/>
              <a:gd name="connsiteX17" fmla="*/ 803425 w 1371600"/>
              <a:gd name="connsiteY17" fmla="*/ 167585 h 1371600"/>
              <a:gd name="connsiteX18" fmla="*/ 768066 w 1371600"/>
              <a:gd name="connsiteY18" fmla="*/ 167585 h 1371600"/>
              <a:gd name="connsiteX19" fmla="*/ 768066 w 1371600"/>
              <a:gd name="connsiteY19" fmla="*/ 173210 h 1371600"/>
              <a:gd name="connsiteX20" fmla="*/ 687363 w 1371600"/>
              <a:gd name="connsiteY20" fmla="*/ 186047 h 1371600"/>
              <a:gd name="connsiteX21" fmla="*/ 472729 w 1371600"/>
              <a:gd name="connsiteY21" fmla="*/ 410531 h 1371600"/>
              <a:gd name="connsiteX22" fmla="*/ 469654 w 1371600"/>
              <a:gd name="connsiteY22" fmla="*/ 438024 h 1371600"/>
              <a:gd name="connsiteX23" fmla="*/ 465871 w 1371600"/>
              <a:gd name="connsiteY23" fmla="*/ 438024 h 1371600"/>
              <a:gd name="connsiteX24" fmla="*/ 465871 w 1371600"/>
              <a:gd name="connsiteY24" fmla="*/ 471852 h 1371600"/>
              <a:gd name="connsiteX25" fmla="*/ 465871 w 1371600"/>
              <a:gd name="connsiteY25" fmla="*/ 663962 h 1371600"/>
              <a:gd name="connsiteX26" fmla="*/ 333440 w 1371600"/>
              <a:gd name="connsiteY26" fmla="*/ 663962 h 1371600"/>
              <a:gd name="connsiteX27" fmla="*/ 333440 w 1371600"/>
              <a:gd name="connsiteY27" fmla="*/ 813932 h 1371600"/>
              <a:gd name="connsiteX28" fmla="*/ 465871 w 1371600"/>
              <a:gd name="connsiteY28" fmla="*/ 813932 h 1371600"/>
              <a:gd name="connsiteX29" fmla="*/ 465871 w 1371600"/>
              <a:gd name="connsiteY29" fmla="*/ 1128292 h 1371600"/>
              <a:gd name="connsiteX30" fmla="*/ 465871 w 1371600"/>
              <a:gd name="connsiteY30" fmla="*/ 1223747 h 1371600"/>
              <a:gd name="connsiteX31" fmla="*/ 465871 w 1371600"/>
              <a:gd name="connsiteY31" fmla="*/ 1332301 h 1371600"/>
              <a:gd name="connsiteX32" fmla="*/ 418856 w 1371600"/>
              <a:gd name="connsiteY32" fmla="*/ 1317707 h 1371600"/>
              <a:gd name="connsiteX33" fmla="*/ 0 w 1371600"/>
              <a:gd name="connsiteY33" fmla="*/ 685800 h 1371600"/>
              <a:gd name="connsiteX34" fmla="*/ 685800 w 1371600"/>
              <a:gd name="connsiteY3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371600" h="137160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lnTo>
                  <a:pt x="679237" y="1370939"/>
                </a:lnTo>
                <a:lnTo>
                  <a:pt x="679237" y="1128292"/>
                </a:lnTo>
                <a:lnTo>
                  <a:pt x="677557" y="1128292"/>
                </a:lnTo>
                <a:lnTo>
                  <a:pt x="677557" y="813932"/>
                </a:lnTo>
                <a:lnTo>
                  <a:pt x="809197" y="813932"/>
                </a:lnTo>
                <a:lnTo>
                  <a:pt x="877992" y="663962"/>
                </a:lnTo>
                <a:lnTo>
                  <a:pt x="677557" y="663962"/>
                </a:lnTo>
                <a:lnTo>
                  <a:pt x="677557" y="438024"/>
                </a:lnTo>
                <a:lnTo>
                  <a:pt x="677060" y="438024"/>
                </a:lnTo>
                <a:lnTo>
                  <a:pt x="680069" y="424477"/>
                </a:lnTo>
                <a:cubicBezTo>
                  <a:pt x="700392" y="380795"/>
                  <a:pt x="747971" y="350145"/>
                  <a:pt x="803425" y="350145"/>
                </a:cubicBezTo>
                <a:lnTo>
                  <a:pt x="803425" y="349601"/>
                </a:lnTo>
                <a:lnTo>
                  <a:pt x="958412" y="349601"/>
                </a:lnTo>
                <a:lnTo>
                  <a:pt x="958412" y="167585"/>
                </a:lnTo>
                <a:lnTo>
                  <a:pt x="803425" y="167585"/>
                </a:lnTo>
                <a:lnTo>
                  <a:pt x="768066" y="167585"/>
                </a:lnTo>
                <a:lnTo>
                  <a:pt x="768066" y="173210"/>
                </a:lnTo>
                <a:lnTo>
                  <a:pt x="687363" y="186047"/>
                </a:lnTo>
                <a:cubicBezTo>
                  <a:pt x="578794" y="221881"/>
                  <a:pt x="496336" y="306544"/>
                  <a:pt x="472729" y="410531"/>
                </a:cubicBezTo>
                <a:lnTo>
                  <a:pt x="469654" y="438024"/>
                </a:lnTo>
                <a:lnTo>
                  <a:pt x="465871" y="438024"/>
                </a:lnTo>
                <a:lnTo>
                  <a:pt x="465871" y="471852"/>
                </a:lnTo>
                <a:lnTo>
                  <a:pt x="465871" y="663962"/>
                </a:lnTo>
                <a:lnTo>
                  <a:pt x="333440" y="663962"/>
                </a:lnTo>
                <a:lnTo>
                  <a:pt x="333440" y="813932"/>
                </a:lnTo>
                <a:lnTo>
                  <a:pt x="465871" y="813932"/>
                </a:lnTo>
                <a:lnTo>
                  <a:pt x="465871" y="1128292"/>
                </a:lnTo>
                <a:lnTo>
                  <a:pt x="465871" y="1223747"/>
                </a:lnTo>
                <a:lnTo>
                  <a:pt x="465871" y="1332301"/>
                </a:lnTo>
                <a:lnTo>
                  <a:pt x="418856" y="1317707"/>
                </a:lnTo>
                <a:cubicBezTo>
                  <a:pt x="172712" y="1213597"/>
                  <a:pt x="0" y="969868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rgbClr val="0066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157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5955199-A9C1-A9D5-AEFF-7380D6EB791D}"/>
              </a:ext>
            </a:extLst>
          </p:cNvPr>
          <p:cNvSpPr/>
          <p:nvPr/>
        </p:nvSpPr>
        <p:spPr>
          <a:xfrm>
            <a:off x="702265" y="5999037"/>
            <a:ext cx="3778637" cy="1279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3857" b="1" dirty="0">
                <a:solidFill>
                  <a:srgbClr val="002060"/>
                </a:solidFill>
                <a:latin typeface="Oxygen" panose="02000503000000000000" pitchFamily="2" charset="0"/>
              </a:rPr>
              <a:t>Follow </a:t>
            </a:r>
          </a:p>
          <a:p>
            <a:r>
              <a:rPr lang="en-AU" sz="3857" b="1" dirty="0">
                <a:solidFill>
                  <a:srgbClr val="002060"/>
                </a:solidFill>
                <a:latin typeface="Oxygen" panose="02000503000000000000" pitchFamily="2" charset="0"/>
              </a:rPr>
              <a:t>for Discounts</a:t>
            </a:r>
          </a:p>
        </p:txBody>
      </p:sp>
    </p:spTree>
    <p:extLst>
      <p:ext uri="{BB962C8B-B14F-4D97-AF65-F5344CB8AC3E}">
        <p14:creationId xmlns:p14="http://schemas.microsoft.com/office/powerpoint/2010/main" val="2744455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E5B9F4-C828-452F-C751-5F9AF64C2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78"/>
            <a:ext cx="49377600" cy="23320921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4E84058A-D644-5914-179D-A788DC9083CC}"/>
              </a:ext>
            </a:extLst>
          </p:cNvPr>
          <p:cNvSpPr/>
          <p:nvPr/>
        </p:nvSpPr>
        <p:spPr>
          <a:xfrm>
            <a:off x="39645725" y="29617595"/>
            <a:ext cx="8517075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000" b="1" dirty="0">
                <a:solidFill>
                  <a:srgbClr val="0000FF"/>
                </a:solidFill>
                <a:latin typeface="Oxygen" panose="02000503000000000000" pitchFamily="2" charset="0"/>
              </a:rPr>
              <a:t>www.anodiam.com</a:t>
            </a:r>
          </a:p>
          <a:p>
            <a:pPr algn="ctr"/>
            <a:r>
              <a:rPr lang="en-US" sz="6000" b="1" dirty="0">
                <a:solidFill>
                  <a:srgbClr val="0000FF"/>
                </a:solidFill>
                <a:latin typeface="Oxygen" panose="02000503000000000000" pitchFamily="2" charset="0"/>
              </a:rPr>
              <a:t>anirban@anodiam.com</a:t>
            </a:r>
            <a:endParaRPr lang="en-AU" sz="6000" dirty="0">
              <a:solidFill>
                <a:srgbClr val="0000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104C451-B23D-3708-A7DB-CDA181369D79}"/>
              </a:ext>
            </a:extLst>
          </p:cNvPr>
          <p:cNvSpPr/>
          <p:nvPr/>
        </p:nvSpPr>
        <p:spPr>
          <a:xfrm>
            <a:off x="0" y="32100323"/>
            <a:ext cx="49377600" cy="8180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61000">
                <a:srgbClr val="FF8C52"/>
              </a:gs>
              <a:gs pos="40260">
                <a:srgbClr val="FF8C52"/>
              </a:gs>
              <a:gs pos="72000">
                <a:srgbClr val="FF8C52"/>
              </a:gs>
              <a:gs pos="100000">
                <a:schemeClr val="accent1">
                  <a:lumMod val="45000"/>
                  <a:lumOff val="55000"/>
                </a:schemeClr>
              </a:gs>
              <a:gs pos="99000">
                <a:srgbClr val="FF8C5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157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A88CD58-A345-2D82-B535-B54DF3C15F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33324">
            <a:off x="32582324" y="15528211"/>
            <a:ext cx="1996478" cy="188740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99D2F46-F1EF-CC37-1C0E-946BA26EA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65600" y="1408722"/>
            <a:ext cx="19812000" cy="277844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B8D66B7-B7EF-A10E-ACF6-180961A644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0587" y="434867"/>
            <a:ext cx="12282789" cy="596592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43E14B3-49BF-2BFE-5BE3-B58E9F8EDE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523695" y="24184638"/>
            <a:ext cx="19749085" cy="306637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84D77565-AAA9-B258-0578-BEE5022D0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88941">
            <a:off x="32870693" y="15484921"/>
            <a:ext cx="1996478" cy="1887409"/>
          </a:xfrm>
          <a:prstGeom prst="rect">
            <a:avLst/>
          </a:prstGeom>
        </p:spPr>
      </p:pic>
      <p:sp>
        <p:nvSpPr>
          <p:cNvPr id="5" name="32-Point Star 20">
            <a:extLst>
              <a:ext uri="{FF2B5EF4-FFF2-40B4-BE49-F238E27FC236}">
                <a16:creationId xmlns:a16="http://schemas.microsoft.com/office/drawing/2014/main" id="{16F6CBBC-707B-3BD8-1041-A48140839603}"/>
              </a:ext>
            </a:extLst>
          </p:cNvPr>
          <p:cNvSpPr/>
          <p:nvPr/>
        </p:nvSpPr>
        <p:spPr>
          <a:xfrm rot="21243013">
            <a:off x="5657727" y="685258"/>
            <a:ext cx="12421384" cy="10399028"/>
          </a:xfrm>
          <a:prstGeom prst="star32">
            <a:avLst/>
          </a:prstGeom>
          <a:solidFill>
            <a:srgbClr val="FF0000"/>
          </a:solidFill>
          <a:ln w="31750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Upto</a:t>
            </a:r>
            <a:r>
              <a:rPr lang="en-US" sz="48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  <a:r>
              <a:rPr lang="en-US" sz="240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50%</a:t>
            </a:r>
            <a:r>
              <a:rPr lang="en-US" sz="48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  <a:r>
              <a:rPr lang="en-US" sz="66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Off</a:t>
            </a:r>
            <a:r>
              <a:rPr lang="en-US" sz="88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</a:p>
          <a:p>
            <a:pPr algn="ctr"/>
            <a:r>
              <a:rPr lang="en-US" sz="66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T&amp;C Apply</a:t>
            </a:r>
            <a:endParaRPr lang="en-US" sz="4000" b="1" cap="small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AB3E5A-5487-5E55-C5AE-08CC1B6A9D36}"/>
              </a:ext>
            </a:extLst>
          </p:cNvPr>
          <p:cNvSpPr txBox="1"/>
          <p:nvPr/>
        </p:nvSpPr>
        <p:spPr>
          <a:xfrm>
            <a:off x="18498498" y="8101984"/>
            <a:ext cx="1232487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Coaching Classes </a:t>
            </a:r>
          </a:p>
          <a:p>
            <a:pPr algn="ctr"/>
            <a:r>
              <a:rPr lang="en-US" sz="115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9073 700094</a:t>
            </a:r>
            <a:endParaRPr lang="en-AU" sz="11500" b="1" cap="small" dirty="0">
              <a:ln w="6600">
                <a:solidFill>
                  <a:srgbClr val="C00000"/>
                </a:solidFill>
                <a:prstDash val="solid"/>
              </a:ln>
              <a:solidFill>
                <a:srgbClr val="C00000"/>
              </a:solidFill>
              <a:effectLst>
                <a:glow>
                  <a:srgbClr val="C00000">
                    <a:alpha val="40000"/>
                  </a:srgbClr>
                </a:glow>
                <a:outerShdw dist="38100" dir="5400000" sy="-20000" rotWithShape="0">
                  <a:prstClr val="black">
                    <a:alpha val="0"/>
                  </a:prstClr>
                </a:outerShdw>
              </a:effectLst>
              <a:latin typeface="Oxygen" panose="02000503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6C32BE-9318-0AB0-42C3-F61F2FD9F931}"/>
              </a:ext>
            </a:extLst>
          </p:cNvPr>
          <p:cNvSpPr txBox="1"/>
          <p:nvPr/>
        </p:nvSpPr>
        <p:spPr>
          <a:xfrm>
            <a:off x="16209949" y="11499640"/>
            <a:ext cx="1690197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N-1/25 </a:t>
            </a:r>
            <a:r>
              <a:rPr lang="en-US" sz="88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Patuli</a:t>
            </a:r>
            <a:r>
              <a:rPr lang="en-US" sz="44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, Kol 94, Near Fire Brigade &amp; Krisi Vikas</a:t>
            </a:r>
          </a:p>
        </p:txBody>
      </p:sp>
      <p:pic>
        <p:nvPicPr>
          <p:cNvPr id="9" name="Picture 14" descr="Whatsapp Icon PNGs for Free Download">
            <a:extLst>
              <a:ext uri="{FF2B5EF4-FFF2-40B4-BE49-F238E27FC236}">
                <a16:creationId xmlns:a16="http://schemas.microsoft.com/office/drawing/2014/main" id="{0C4A5E53-D06F-A935-40DC-4B1447F828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3513" y="10027542"/>
            <a:ext cx="1442778" cy="1442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8" descr="Page 2 | Phone Icon Png Images - Free Download on Freepik">
            <a:extLst>
              <a:ext uri="{FF2B5EF4-FFF2-40B4-BE49-F238E27FC236}">
                <a16:creationId xmlns:a16="http://schemas.microsoft.com/office/drawing/2014/main" id="{FA244833-BCAF-2AA7-36D8-A2C8E0205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9691" y="10025444"/>
            <a:ext cx="1462546" cy="1462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3A6DD2-D027-29C0-8CFD-8AD5636C6856}"/>
              </a:ext>
            </a:extLst>
          </p:cNvPr>
          <p:cNvSpPr txBox="1"/>
          <p:nvPr/>
        </p:nvSpPr>
        <p:spPr>
          <a:xfrm>
            <a:off x="15477830" y="13255151"/>
            <a:ext cx="16901976" cy="9017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AI, Robotics, IoT, Coding - III-XII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Professional Projects &amp; Training</a:t>
            </a:r>
          </a:p>
          <a:p>
            <a:pPr algn="ctr"/>
            <a:endParaRPr lang="en-US" sz="1600" b="1" cap="small" dirty="0">
              <a:solidFill>
                <a:srgbClr val="C00000"/>
              </a:solidFill>
              <a:latin typeface="Oxygen" panose="02000503000000000000" pitchFamily="2" charset="0"/>
            </a:endParaRPr>
          </a:p>
          <a:p>
            <a:pPr algn="ctr"/>
            <a:r>
              <a:rPr lang="en-US" sz="54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Data Science, Computer Vision, NLP, DSP, Python</a:t>
            </a:r>
          </a:p>
          <a:p>
            <a:pPr algn="ctr"/>
            <a:r>
              <a:rPr lang="en-US" sz="54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Data Analytics, C, C++, IoT, Robotics</a:t>
            </a:r>
          </a:p>
          <a:p>
            <a:pPr algn="ctr"/>
            <a:r>
              <a:rPr lang="en-US" sz="54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Java, .NET, JavaScript, ReactJS, Native, PHP</a:t>
            </a:r>
          </a:p>
          <a:p>
            <a:pPr algn="ctr"/>
            <a:r>
              <a:rPr lang="en-US" sz="54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DevOps, Docker, Kubernetes, Cloud</a:t>
            </a:r>
          </a:p>
          <a:p>
            <a:pPr algn="ctr"/>
            <a:r>
              <a:rPr lang="en-US" sz="54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Database, Firebase, Cyber Security, </a:t>
            </a:r>
            <a:r>
              <a:rPr lang="en-US" sz="5400" b="1" cap="small">
                <a:solidFill>
                  <a:srgbClr val="C00000"/>
                </a:solidFill>
                <a:latin typeface="Oxygen" panose="02000503000000000000" pitchFamily="2" charset="0"/>
              </a:rPr>
              <a:t>Automation Test</a:t>
            </a:r>
            <a:endParaRPr lang="en-US" sz="5400" b="1" cap="small" dirty="0">
              <a:solidFill>
                <a:srgbClr val="C00000"/>
              </a:solidFill>
              <a:latin typeface="Oxygen" panose="02000503000000000000" pitchFamily="2" charset="0"/>
            </a:endParaRPr>
          </a:p>
          <a:p>
            <a:pPr algn="ctr"/>
            <a:r>
              <a:rPr lang="en-US" sz="54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Pmp, Agile, Office, Adv Excel, Tally, Html, Css</a:t>
            </a:r>
            <a:endParaRPr lang="en-US" sz="6600" b="1" cap="small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E03137-A539-3B32-B7BA-587219FBD228}"/>
              </a:ext>
            </a:extLst>
          </p:cNvPr>
          <p:cNvSpPr txBox="1"/>
          <p:nvPr/>
        </p:nvSpPr>
        <p:spPr>
          <a:xfrm>
            <a:off x="17623141" y="6783535"/>
            <a:ext cx="140755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Artificial Intelligence &amp; IT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3CF6944-F919-6208-F4E1-785B0E54058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40" y="8583515"/>
            <a:ext cx="15472100" cy="2001857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F5A9E79-D380-93B0-74FD-37B3A0EB33F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058" y="14437402"/>
            <a:ext cx="14440106" cy="1055527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37F3357-E335-DFBA-5AC9-E27DF427F2A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101" y="13710258"/>
            <a:ext cx="8315819" cy="11876893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A0EACEE6-226D-50BB-5099-94EFA62A7E0B}"/>
              </a:ext>
            </a:extLst>
          </p:cNvPr>
          <p:cNvSpPr/>
          <p:nvPr/>
        </p:nvSpPr>
        <p:spPr>
          <a:xfrm>
            <a:off x="-38099" y="23189263"/>
            <a:ext cx="15573678" cy="88594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05E1B0-4C47-2150-52A2-4A94407F3709}"/>
              </a:ext>
            </a:extLst>
          </p:cNvPr>
          <p:cNvSpPr txBox="1"/>
          <p:nvPr/>
        </p:nvSpPr>
        <p:spPr>
          <a:xfrm>
            <a:off x="0" y="28737483"/>
            <a:ext cx="3827204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0" b="1" cap="small" dirty="0">
                <a:latin typeface="Oxygen" panose="02000503000000000000" pitchFamily="2" charset="0"/>
              </a:rPr>
              <a:t>Globally experienced faculty, fun &amp; easy learning</a:t>
            </a:r>
          </a:p>
          <a:p>
            <a:pPr algn="ctr"/>
            <a:r>
              <a:rPr lang="en-US" sz="8000" b="1" cap="small" dirty="0">
                <a:latin typeface="Oxygen" panose="02000503000000000000" pitchFamily="2" charset="0"/>
              </a:rPr>
              <a:t>Project-based, Job-Focused, Certification Help, Smart Classrooms, AC, CCTV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BDC0F11-4439-7806-65F4-4BE69CF9D64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62689" y="22604781"/>
            <a:ext cx="18143165" cy="436495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F5BD3A5-9386-5ECB-D311-2CD57B28896E}"/>
              </a:ext>
            </a:extLst>
          </p:cNvPr>
          <p:cNvSpPr/>
          <p:nvPr/>
        </p:nvSpPr>
        <p:spPr>
          <a:xfrm>
            <a:off x="696320" y="780871"/>
            <a:ext cx="4071468" cy="31584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303387F-F353-6EF8-B163-AEE6EAE66C46}"/>
              </a:ext>
            </a:extLst>
          </p:cNvPr>
          <p:cNvSpPr/>
          <p:nvPr/>
        </p:nvSpPr>
        <p:spPr>
          <a:xfrm>
            <a:off x="673241" y="3177724"/>
            <a:ext cx="3778637" cy="6858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3857" b="1" dirty="0">
                <a:solidFill>
                  <a:srgbClr val="002060"/>
                </a:solidFill>
                <a:latin typeface="Oxygen" panose="02000503000000000000" pitchFamily="2" charset="0"/>
              </a:rPr>
              <a:t>App Download</a:t>
            </a:r>
          </a:p>
        </p:txBody>
      </p:sp>
      <p:pic>
        <p:nvPicPr>
          <p:cNvPr id="25" name="Picture 2" descr="Download Google Play Icon Royalty-Free Vector Graphic - Pixabay">
            <a:extLst>
              <a:ext uri="{FF2B5EF4-FFF2-40B4-BE49-F238E27FC236}">
                <a16:creationId xmlns:a16="http://schemas.microsoft.com/office/drawing/2014/main" id="{75A9AB6C-29A7-8569-0B3E-27C15B20DD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031" y="2236785"/>
            <a:ext cx="839103" cy="940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AD59D6F-38B1-ED01-D44D-CD325F1976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594" y="1286989"/>
            <a:ext cx="839103" cy="793261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E80A51D-12E9-5A0B-D4FB-4087BF647B6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3465" y="926684"/>
            <a:ext cx="2238413" cy="2238413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C1A51E7-31FE-E077-62C8-445A020D9666}"/>
              </a:ext>
            </a:extLst>
          </p:cNvPr>
          <p:cNvSpPr/>
          <p:nvPr/>
        </p:nvSpPr>
        <p:spPr>
          <a:xfrm>
            <a:off x="634062" y="4283427"/>
            <a:ext cx="4071468" cy="31584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87B98939-34F4-CC49-19E1-22E1A669A0D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866" y="4481489"/>
            <a:ext cx="2238412" cy="2238412"/>
          </a:xfrm>
          <a:prstGeom prst="rect">
            <a:avLst/>
          </a:prstGeom>
        </p:spPr>
      </p:pic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5AC8573C-9498-FFDC-0007-F4E7C770491E}"/>
              </a:ext>
            </a:extLst>
          </p:cNvPr>
          <p:cNvSpPr/>
          <p:nvPr/>
        </p:nvSpPr>
        <p:spPr>
          <a:xfrm>
            <a:off x="892983" y="4711273"/>
            <a:ext cx="1090649" cy="1071159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679237 w 1371600"/>
              <a:gd name="connsiteY3" fmla="*/ 1370939 h 1371600"/>
              <a:gd name="connsiteX4" fmla="*/ 679237 w 1371600"/>
              <a:gd name="connsiteY4" fmla="*/ 1128292 h 1371600"/>
              <a:gd name="connsiteX5" fmla="*/ 677557 w 1371600"/>
              <a:gd name="connsiteY5" fmla="*/ 1128292 h 1371600"/>
              <a:gd name="connsiteX6" fmla="*/ 677557 w 1371600"/>
              <a:gd name="connsiteY6" fmla="*/ 813932 h 1371600"/>
              <a:gd name="connsiteX7" fmla="*/ 809197 w 1371600"/>
              <a:gd name="connsiteY7" fmla="*/ 813932 h 1371600"/>
              <a:gd name="connsiteX8" fmla="*/ 877992 w 1371600"/>
              <a:gd name="connsiteY8" fmla="*/ 663962 h 1371600"/>
              <a:gd name="connsiteX9" fmla="*/ 677557 w 1371600"/>
              <a:gd name="connsiteY9" fmla="*/ 663962 h 1371600"/>
              <a:gd name="connsiteX10" fmla="*/ 677557 w 1371600"/>
              <a:gd name="connsiteY10" fmla="*/ 438024 h 1371600"/>
              <a:gd name="connsiteX11" fmla="*/ 677060 w 1371600"/>
              <a:gd name="connsiteY11" fmla="*/ 438024 h 1371600"/>
              <a:gd name="connsiteX12" fmla="*/ 680069 w 1371600"/>
              <a:gd name="connsiteY12" fmla="*/ 424477 h 1371600"/>
              <a:gd name="connsiteX13" fmla="*/ 803425 w 1371600"/>
              <a:gd name="connsiteY13" fmla="*/ 350145 h 1371600"/>
              <a:gd name="connsiteX14" fmla="*/ 803425 w 1371600"/>
              <a:gd name="connsiteY14" fmla="*/ 349601 h 1371600"/>
              <a:gd name="connsiteX15" fmla="*/ 958412 w 1371600"/>
              <a:gd name="connsiteY15" fmla="*/ 349601 h 1371600"/>
              <a:gd name="connsiteX16" fmla="*/ 958412 w 1371600"/>
              <a:gd name="connsiteY16" fmla="*/ 167585 h 1371600"/>
              <a:gd name="connsiteX17" fmla="*/ 803425 w 1371600"/>
              <a:gd name="connsiteY17" fmla="*/ 167585 h 1371600"/>
              <a:gd name="connsiteX18" fmla="*/ 768066 w 1371600"/>
              <a:gd name="connsiteY18" fmla="*/ 167585 h 1371600"/>
              <a:gd name="connsiteX19" fmla="*/ 768066 w 1371600"/>
              <a:gd name="connsiteY19" fmla="*/ 173210 h 1371600"/>
              <a:gd name="connsiteX20" fmla="*/ 687363 w 1371600"/>
              <a:gd name="connsiteY20" fmla="*/ 186047 h 1371600"/>
              <a:gd name="connsiteX21" fmla="*/ 472729 w 1371600"/>
              <a:gd name="connsiteY21" fmla="*/ 410531 h 1371600"/>
              <a:gd name="connsiteX22" fmla="*/ 469654 w 1371600"/>
              <a:gd name="connsiteY22" fmla="*/ 438024 h 1371600"/>
              <a:gd name="connsiteX23" fmla="*/ 465871 w 1371600"/>
              <a:gd name="connsiteY23" fmla="*/ 438024 h 1371600"/>
              <a:gd name="connsiteX24" fmla="*/ 465871 w 1371600"/>
              <a:gd name="connsiteY24" fmla="*/ 471852 h 1371600"/>
              <a:gd name="connsiteX25" fmla="*/ 465871 w 1371600"/>
              <a:gd name="connsiteY25" fmla="*/ 663962 h 1371600"/>
              <a:gd name="connsiteX26" fmla="*/ 333440 w 1371600"/>
              <a:gd name="connsiteY26" fmla="*/ 663962 h 1371600"/>
              <a:gd name="connsiteX27" fmla="*/ 333440 w 1371600"/>
              <a:gd name="connsiteY27" fmla="*/ 813932 h 1371600"/>
              <a:gd name="connsiteX28" fmla="*/ 465871 w 1371600"/>
              <a:gd name="connsiteY28" fmla="*/ 813932 h 1371600"/>
              <a:gd name="connsiteX29" fmla="*/ 465871 w 1371600"/>
              <a:gd name="connsiteY29" fmla="*/ 1128292 h 1371600"/>
              <a:gd name="connsiteX30" fmla="*/ 465871 w 1371600"/>
              <a:gd name="connsiteY30" fmla="*/ 1223747 h 1371600"/>
              <a:gd name="connsiteX31" fmla="*/ 465871 w 1371600"/>
              <a:gd name="connsiteY31" fmla="*/ 1332301 h 1371600"/>
              <a:gd name="connsiteX32" fmla="*/ 418856 w 1371600"/>
              <a:gd name="connsiteY32" fmla="*/ 1317707 h 1371600"/>
              <a:gd name="connsiteX33" fmla="*/ 0 w 1371600"/>
              <a:gd name="connsiteY33" fmla="*/ 685800 h 1371600"/>
              <a:gd name="connsiteX34" fmla="*/ 685800 w 1371600"/>
              <a:gd name="connsiteY3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371600" h="137160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lnTo>
                  <a:pt x="679237" y="1370939"/>
                </a:lnTo>
                <a:lnTo>
                  <a:pt x="679237" y="1128292"/>
                </a:lnTo>
                <a:lnTo>
                  <a:pt x="677557" y="1128292"/>
                </a:lnTo>
                <a:lnTo>
                  <a:pt x="677557" y="813932"/>
                </a:lnTo>
                <a:lnTo>
                  <a:pt x="809197" y="813932"/>
                </a:lnTo>
                <a:lnTo>
                  <a:pt x="877992" y="663962"/>
                </a:lnTo>
                <a:lnTo>
                  <a:pt x="677557" y="663962"/>
                </a:lnTo>
                <a:lnTo>
                  <a:pt x="677557" y="438024"/>
                </a:lnTo>
                <a:lnTo>
                  <a:pt x="677060" y="438024"/>
                </a:lnTo>
                <a:lnTo>
                  <a:pt x="680069" y="424477"/>
                </a:lnTo>
                <a:cubicBezTo>
                  <a:pt x="700392" y="380795"/>
                  <a:pt x="747971" y="350145"/>
                  <a:pt x="803425" y="350145"/>
                </a:cubicBezTo>
                <a:lnTo>
                  <a:pt x="803425" y="349601"/>
                </a:lnTo>
                <a:lnTo>
                  <a:pt x="958412" y="349601"/>
                </a:lnTo>
                <a:lnTo>
                  <a:pt x="958412" y="167585"/>
                </a:lnTo>
                <a:lnTo>
                  <a:pt x="803425" y="167585"/>
                </a:lnTo>
                <a:lnTo>
                  <a:pt x="768066" y="167585"/>
                </a:lnTo>
                <a:lnTo>
                  <a:pt x="768066" y="173210"/>
                </a:lnTo>
                <a:lnTo>
                  <a:pt x="687363" y="186047"/>
                </a:lnTo>
                <a:cubicBezTo>
                  <a:pt x="578794" y="221881"/>
                  <a:pt x="496336" y="306544"/>
                  <a:pt x="472729" y="410531"/>
                </a:cubicBezTo>
                <a:lnTo>
                  <a:pt x="469654" y="438024"/>
                </a:lnTo>
                <a:lnTo>
                  <a:pt x="465871" y="438024"/>
                </a:lnTo>
                <a:lnTo>
                  <a:pt x="465871" y="471852"/>
                </a:lnTo>
                <a:lnTo>
                  <a:pt x="465871" y="663962"/>
                </a:lnTo>
                <a:lnTo>
                  <a:pt x="333440" y="663962"/>
                </a:lnTo>
                <a:lnTo>
                  <a:pt x="333440" y="813932"/>
                </a:lnTo>
                <a:lnTo>
                  <a:pt x="465871" y="813932"/>
                </a:lnTo>
                <a:lnTo>
                  <a:pt x="465871" y="1128292"/>
                </a:lnTo>
                <a:lnTo>
                  <a:pt x="465871" y="1223747"/>
                </a:lnTo>
                <a:lnTo>
                  <a:pt x="465871" y="1332301"/>
                </a:lnTo>
                <a:lnTo>
                  <a:pt x="418856" y="1317707"/>
                </a:lnTo>
                <a:cubicBezTo>
                  <a:pt x="172712" y="1213597"/>
                  <a:pt x="0" y="969868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rgbClr val="0066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157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BF0D39-5BD1-1DF0-F299-F986E876F819}"/>
              </a:ext>
            </a:extLst>
          </p:cNvPr>
          <p:cNvSpPr/>
          <p:nvPr/>
        </p:nvSpPr>
        <p:spPr>
          <a:xfrm>
            <a:off x="702265" y="5999037"/>
            <a:ext cx="3778637" cy="1279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3857" b="1" dirty="0">
                <a:solidFill>
                  <a:srgbClr val="002060"/>
                </a:solidFill>
                <a:latin typeface="Oxygen" panose="02000503000000000000" pitchFamily="2" charset="0"/>
              </a:rPr>
              <a:t>Follow </a:t>
            </a:r>
          </a:p>
          <a:p>
            <a:r>
              <a:rPr lang="en-AU" sz="3857" b="1" dirty="0">
                <a:solidFill>
                  <a:srgbClr val="002060"/>
                </a:solidFill>
                <a:latin typeface="Oxygen" panose="02000503000000000000" pitchFamily="2" charset="0"/>
              </a:rPr>
              <a:t>for Discounts</a:t>
            </a:r>
          </a:p>
        </p:txBody>
      </p:sp>
    </p:spTree>
    <p:extLst>
      <p:ext uri="{BB962C8B-B14F-4D97-AF65-F5344CB8AC3E}">
        <p14:creationId xmlns:p14="http://schemas.microsoft.com/office/powerpoint/2010/main" val="128251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1682</TotalTime>
  <Words>449</Words>
  <Application>Microsoft Office PowerPoint</Application>
  <PresentationFormat>Custom</PresentationFormat>
  <Paragraphs>64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Oxygen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171</cp:revision>
  <dcterms:created xsi:type="dcterms:W3CDTF">2023-07-28T06:55:57Z</dcterms:created>
  <dcterms:modified xsi:type="dcterms:W3CDTF">2023-08-15T13:42:03Z</dcterms:modified>
</cp:coreProperties>
</file>

<file path=docProps/thumbnail.jpeg>
</file>